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12" autoAdjust="0"/>
  </p:normalViewPr>
  <p:slideViewPr>
    <p:cSldViewPr>
      <p:cViewPr varScale="1">
        <p:scale>
          <a:sx n="65" d="100"/>
          <a:sy n="65" d="100"/>
        </p:scale>
        <p:origin x="153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87A56-0DAB-4B11-A6BC-D957A1C766DC}" type="datetimeFigureOut">
              <a:rPr lang="en-GB" smtClean="0"/>
              <a:t>20/06/2019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7AD76-FBA0-41A5-B9DC-A35CBEE1CE46}" type="slidenum">
              <a:rPr lang="en-GB" smtClean="0"/>
              <a:t>‹#›</a:t>
            </a:fld>
            <a:endParaRPr lang="en-GB"/>
          </a:p>
        </p:txBody>
      </p:sp>
    </p:spTree>
    <p:extLst>
      <p:ext uri="{BB962C8B-B14F-4D97-AF65-F5344CB8AC3E}">
        <p14:creationId xmlns:p14="http://schemas.microsoft.com/office/powerpoint/2010/main" val="1653096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Jewelry</a:t>
            </a:r>
            <a:r>
              <a:rPr lang="en-GB" dirty="0" smtClean="0"/>
              <a:t> Company has been constantly hiring employees in the past 2 years. However, it should be noted that the firm does not attain its staffing objective it has set. With respect to a preliminary fact finding study, the employee turnover rate of the company was at 38% in the last year. In some cases employee turnover is inevitable. That is in cases like; relocation, education advances or retirement. Nonetheless, high rates of employee turnover adversely impact the frim since they increase the costs in terms of money and time, lead to los of employee’s morale as well as loss of talented employees. This report will offer an insight on the major cases of employee turnover, how to prevent employee turnover and the role of the Human resource manager in preventing employee turnover</a:t>
            </a:r>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2</a:t>
            </a:fld>
            <a:endParaRPr lang="en-GB"/>
          </a:p>
        </p:txBody>
      </p:sp>
    </p:spTree>
    <p:extLst>
      <p:ext uri="{BB962C8B-B14F-4D97-AF65-F5344CB8AC3E}">
        <p14:creationId xmlns:p14="http://schemas.microsoft.com/office/powerpoint/2010/main" val="3735488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Lack of development and growth opportunities</a:t>
            </a:r>
          </a:p>
          <a:p>
            <a:r>
              <a:rPr lang="en-GB" dirty="0" smtClean="0"/>
              <a:t>Employees revel in working in companies that offer them a chance to improve their skills and knowledge which leads to increase in income. However, companies with limited opportunities to grow, make employees feel restrained and trapped hence making them search for companies with growth opportunities (Branham, 2012). Growth and development opportunities include: scholarships in higher education as well as professional training.  </a:t>
            </a:r>
          </a:p>
          <a:p>
            <a:r>
              <a:rPr lang="en-GB" dirty="0" smtClean="0"/>
              <a:t>Lack of Recognition and Feedback</a:t>
            </a:r>
          </a:p>
          <a:p>
            <a:r>
              <a:rPr lang="en-GB" dirty="0" smtClean="0"/>
              <a:t>Feedback is an important way of ensuring that employees succeed. Feedback enables struggling employees refocus and manage their work load. Therefore, failure to give a feedback or offering unhelpful feedback leaves the employees struggling, disheartened and might eventually give up and leave the company.  </a:t>
            </a:r>
          </a:p>
          <a:p>
            <a:r>
              <a:rPr lang="en-GB" dirty="0" smtClean="0"/>
              <a:t>Poor working environment or organizational culture</a:t>
            </a:r>
          </a:p>
          <a:p>
            <a:r>
              <a:rPr lang="en-GB" dirty="0" smtClean="0"/>
              <a:t>An organizational culture that does not acknowledge the significance of employees through indulging them in decision making and setting objectives makes employees feel of less significance. Additionally, working poor organizational culture is characterized by conflict which reduces the satisfaction of employees hence making them leave a firm.  </a:t>
            </a:r>
          </a:p>
          <a:p>
            <a:r>
              <a:rPr lang="en-GB" dirty="0" smtClean="0"/>
              <a:t>Poor Recruiting strategies </a:t>
            </a:r>
          </a:p>
          <a:p>
            <a:r>
              <a:rPr lang="en-GB" dirty="0" smtClean="0"/>
              <a:t>Poor recruitment and selection strategies results to selection of incompetent and poor employees (Branham, 2012). Poor selection of employees leads to selection of incompatible employees which reduces job stai8sfaction. As a result, employees with dissatisfied with their jobs will leave for companies they will comfortable in. </a:t>
            </a:r>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3</a:t>
            </a:fld>
            <a:endParaRPr lang="en-GB"/>
          </a:p>
        </p:txBody>
      </p:sp>
    </p:spTree>
    <p:extLst>
      <p:ext uri="{BB962C8B-B14F-4D97-AF65-F5344CB8AC3E}">
        <p14:creationId xmlns:p14="http://schemas.microsoft.com/office/powerpoint/2010/main" val="1961183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Higher rates of employee turnover impact a firm as well as its employees in various ways. The constant need to recruit and hire new employee’s does make organizations veer from their main vision and mission of the firm (Allen &amp; Bryant, 2012). Notably, retaining employees enables firms offer a better workforce that ensures the firms attains its goals.  The major impacts of employee turnover include:</a:t>
            </a:r>
          </a:p>
          <a:p>
            <a:r>
              <a:rPr lang="en-GB" dirty="0" smtClean="0"/>
              <a:t>Reduces company revenue and profits</a:t>
            </a:r>
          </a:p>
          <a:p>
            <a:r>
              <a:rPr lang="en-GB" dirty="0" smtClean="0"/>
              <a:t>High turnover rates directly impact an organization’s profitability and revenue. Factors contributing to this include the costs in hiring, training labour, lost productivity and sales. Additionally, the management costs in lacing job advertisement, interviewing, training and reviewing applications.  </a:t>
            </a:r>
          </a:p>
          <a:p>
            <a:r>
              <a:rPr lang="en-GB" dirty="0" smtClean="0"/>
              <a:t>Reduced Morale in the work place</a:t>
            </a:r>
          </a:p>
          <a:p>
            <a:r>
              <a:rPr lang="en-GB" dirty="0" smtClean="0"/>
              <a:t>Studies reveal that high rates of employee turnover lead to reduced morale for the employees. This could arise from the overworking of workers due to increased responsibilities and workloads. Notably, such a working environment may hinder an organization from luring or maintaining quality talent.  </a:t>
            </a:r>
          </a:p>
          <a:p>
            <a:r>
              <a:rPr lang="en-GB" dirty="0" smtClean="0"/>
              <a:t>Deteriorating service or Product Quality</a:t>
            </a:r>
          </a:p>
          <a:p>
            <a:r>
              <a:rPr lang="en-GB" dirty="0" smtClean="0"/>
              <a:t>A decrease in productivity could result from the disruption of operations due to a decrease in employees or new and inexperienced employees who have insufficient training (Allen &amp; Bryant, 2012) .  This often impacts companies in which comfort and repetition plays a significant role compared to innovation. </a:t>
            </a:r>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4</a:t>
            </a:fld>
            <a:endParaRPr lang="en-GB"/>
          </a:p>
        </p:txBody>
      </p:sp>
    </p:spTree>
    <p:extLst>
      <p:ext uri="{BB962C8B-B14F-4D97-AF65-F5344CB8AC3E}">
        <p14:creationId xmlns:p14="http://schemas.microsoft.com/office/powerpoint/2010/main" val="306948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Employee turnover tend to be expensive due to the factor that organizations incur direct costs anytime an employee leaves and due to the additional costs of training and hiring afresh. Direct costs could include: health coverage contributions, taxes in higher unemployment, severance pay and vacation time accrued. The factors that make high turnover expensive include:</a:t>
            </a:r>
          </a:p>
          <a:p>
            <a:r>
              <a:rPr lang="en-GB" dirty="0" smtClean="0"/>
              <a:t>Cost of Recruitment </a:t>
            </a:r>
          </a:p>
          <a:p>
            <a:r>
              <a:rPr lang="en-GB" dirty="0" smtClean="0"/>
              <a:t>	Searching for new hires requires a firm to pay for sponsor events, create partnership, pay for listing of jobs as well as provide referral bonuses. Other factors that increase costs include background checks, assessment tests and travel expenses. Studies show that firms take about 51 days to refill left positions (Allen &amp; Bryant, 2012) . Notably, in this duration, organizations focus its resources and time to finding new employees which increases opportunity cost associated with HR practices of recruiting, screening as well as interviewing candidates</a:t>
            </a:r>
          </a:p>
          <a:p>
            <a:r>
              <a:rPr lang="en-GB" dirty="0" smtClean="0"/>
              <a:t>Training and on boarding Costs</a:t>
            </a:r>
          </a:p>
          <a:p>
            <a:r>
              <a:rPr lang="en-GB" dirty="0" smtClean="0"/>
              <a:t>	After hiring an employee, a firm has to train and orient the employee to ensure that he or she fits in the position. On boarding of employees could several months since it entails training, orientation and time to ramp up (Allen &amp; Bryant, 2012) . Additionally, new employees may need help from other employee which makes the company incur the cost of time lost when the employee is not productive. This might lead to decline in productivity. </a:t>
            </a:r>
          </a:p>
          <a:p>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5</a:t>
            </a:fld>
            <a:endParaRPr lang="en-GB"/>
          </a:p>
        </p:txBody>
      </p:sp>
    </p:spTree>
    <p:extLst>
      <p:ext uri="{BB962C8B-B14F-4D97-AF65-F5344CB8AC3E}">
        <p14:creationId xmlns:p14="http://schemas.microsoft.com/office/powerpoint/2010/main" val="36942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various factors that have an impact on employee’s morale. Low morale causes low productivity, high employee turnoffs and lack of cooperation (Branham, 2012). Therefore, measuring the employee’s morale is of great significance since it enables organizations avoid the stated issues. This aids in countering employee turnovers and reduced production. </a:t>
            </a:r>
          </a:p>
          <a:p>
            <a:r>
              <a:rPr lang="en-GB" dirty="0" smtClean="0"/>
              <a:t>Effective measuring of employees’ morale includes:</a:t>
            </a:r>
          </a:p>
          <a:p>
            <a:r>
              <a:rPr lang="en-GB" dirty="0" smtClean="0"/>
              <a:t>Informal engagement with employees  </a:t>
            </a:r>
          </a:p>
          <a:p>
            <a:r>
              <a:rPr lang="en-GB" dirty="0" smtClean="0"/>
              <a:t>Casual chats offer an insight into the existing problems and issues and enables employees fathom that their problems are being heard.  </a:t>
            </a:r>
          </a:p>
          <a:p>
            <a:r>
              <a:rPr lang="en-GB" dirty="0" smtClean="0"/>
              <a:t>Employing surveys that point out problems in vast firms. Surveys enables the organization find out of how employees feel about the management, whether the firm has enough opportunities for growth and whether they are motivated. </a:t>
            </a:r>
          </a:p>
          <a:p>
            <a:r>
              <a:rPr lang="en-GB" dirty="0" smtClean="0"/>
              <a:t>Setting up suggestion boxes </a:t>
            </a:r>
          </a:p>
          <a:p>
            <a:r>
              <a:rPr lang="en-GB" dirty="0" smtClean="0"/>
              <a:t>Suggestion boxes enable employees address issue that they could be hesitant to address or discuss openly due to retaliation fears. </a:t>
            </a:r>
          </a:p>
          <a:p>
            <a:r>
              <a:rPr lang="en-GB" dirty="0" smtClean="0"/>
              <a:t>Promoting open communication between employees and leaders </a:t>
            </a:r>
          </a:p>
          <a:p>
            <a:r>
              <a:rPr lang="en-GB" dirty="0" smtClean="0"/>
              <a:t>This is an effective approach which enables employee to directly communicate to their leader4s without having to follow any command chains (Branham, 2012). This ensures that leaders understand the major issues raised by employees.  </a:t>
            </a:r>
          </a:p>
          <a:p>
            <a:r>
              <a:rPr lang="en-GB" dirty="0" smtClean="0"/>
              <a:t>Holding periodic group meetings that discuss morale issues in the work place. </a:t>
            </a:r>
          </a:p>
          <a:p>
            <a:r>
              <a:rPr lang="en-GB" dirty="0" smtClean="0"/>
              <a:t>Such meetings encourage or mobilize employees to speak out openly and freely about the problems they are facing. However, some may remain silent for self-protection.</a:t>
            </a:r>
          </a:p>
          <a:p>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6</a:t>
            </a:fld>
            <a:endParaRPr lang="en-GB"/>
          </a:p>
        </p:txBody>
      </p:sp>
    </p:spTree>
    <p:extLst>
      <p:ext uri="{BB962C8B-B14F-4D97-AF65-F5344CB8AC3E}">
        <p14:creationId xmlns:p14="http://schemas.microsoft.com/office/powerpoint/2010/main" val="3247287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Hiring the Right People </a:t>
            </a:r>
          </a:p>
          <a:p>
            <a:r>
              <a:rPr lang="en-GB" dirty="0" smtClean="0"/>
              <a:t>	Employee retention starts with hiring the people with right skills abilities for a particular position. Additionally, this new recruits have to fit in the business culture. That is, hiring employees with the cultural and behavioural fits for a particular job or position (Lloyd, 2017). To achieve this, interviewers must include behavioural questions during the interview to find the recruits reaction regarding particular issues.  Employees that fit in the organizational culture are happy and have higher jobs satisfaction levels hence will rarely leave.  </a:t>
            </a:r>
          </a:p>
          <a:p>
            <a:r>
              <a:rPr lang="en-GB" dirty="0" smtClean="0"/>
              <a:t>Show a career path</a:t>
            </a:r>
          </a:p>
          <a:p>
            <a:r>
              <a:rPr lang="en-GB" dirty="0" smtClean="0"/>
              <a:t>Employees who feel stagnated in a single job tend to find other job which offer advancement. Therefore, companies must ensure that employees increase their knowledge and skills to enhance moving up the career ladder. This offers them a direction of purpose and direction. </a:t>
            </a:r>
          </a:p>
          <a:p>
            <a:r>
              <a:rPr lang="en-GB" dirty="0" smtClean="0"/>
              <a:t>Creating flexible working schedules</a:t>
            </a:r>
          </a:p>
          <a:p>
            <a:r>
              <a:rPr lang="en-GB" dirty="0" smtClean="0"/>
              <a:t>	Flexible working schedules enables employees adjust their working location and time. This enables them to balance their lives. Through flexible working schedules employees have the ability to pursue other personal matters as well as take care of their families.  </a:t>
            </a:r>
          </a:p>
          <a:p>
            <a:r>
              <a:rPr lang="en-GB" dirty="0" smtClean="0"/>
              <a:t>Offering better compensation and pay</a:t>
            </a:r>
          </a:p>
          <a:p>
            <a:r>
              <a:rPr lang="en-GB" dirty="0" smtClean="0"/>
              <a:t>The need to have basic expenses like food, utilities and housing covered makes employees seek for well-paying jobs.  Additionally, most employees also seek money for extra stuff. Therefore, failure to pay employees well makes them seek other businesses that will p-ay them better (Lloyd, 2017).  Therefore, the Human resources department and the management have to ensure that they value every job postio9nb and offer a competitive pay that will aid in retaining employees. </a:t>
            </a:r>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AAE7AD76-FBA0-41A5-B9DC-A35CBEE1CE46}" type="slidenum">
              <a:rPr lang="en-GB" smtClean="0"/>
              <a:t>7</a:t>
            </a:fld>
            <a:endParaRPr lang="en-GB"/>
          </a:p>
        </p:txBody>
      </p:sp>
    </p:spTree>
    <p:extLst>
      <p:ext uri="{BB962C8B-B14F-4D97-AF65-F5344CB8AC3E}">
        <p14:creationId xmlns:p14="http://schemas.microsoft.com/office/powerpoint/2010/main" val="3141579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6F6CC77-D4BB-4D68-9E68-B0A46F796F91}" type="datetimeFigureOut">
              <a:rPr lang="en-GB" smtClean="0"/>
              <a:t>20/06/2019</a:t>
            </a:fld>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1F0A6FE-59C0-4FFB-B647-7A41C3E77A64}"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6F6CC77-D4BB-4D68-9E68-B0A46F796F91}" type="datetimeFigureOut">
              <a:rPr lang="en-GB" smtClean="0"/>
              <a:t>20/06/2019</a:t>
            </a:fld>
            <a:endParaRPr lang="en-GB"/>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6F6CC77-D4BB-4D68-9E68-B0A46F796F91}" type="datetimeFigureOut">
              <a:rPr lang="en-GB" smtClean="0"/>
              <a:t>20/06/2019</a:t>
            </a:fld>
            <a:endParaRPr lang="en-GB"/>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p>
        </p:txBody>
      </p:sp>
      <p:sp>
        <p:nvSpPr>
          <p:cNvPr id="4" name="Slide Number Placeholder 3"/>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1F0A6FE-59C0-4FFB-B647-7A41C3E77A64}" type="slidenum">
              <a:rPr lang="en-GB" smtClean="0"/>
              <a:t>‹#›</a:t>
            </a:fld>
            <a:endParaRPr lang="en-GB"/>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F6CC77-D4BB-4D68-9E68-B0A46F796F91}" type="datetimeFigureOut">
              <a:rPr lang="en-GB" smtClean="0"/>
              <a:t>20/06/2019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1F0A6FE-59C0-4FFB-B647-7A41C3E77A64}"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6F6CC77-D4BB-4D68-9E68-B0A46F796F91}" type="datetimeFigureOut">
              <a:rPr lang="en-GB" smtClean="0"/>
              <a:t>20/06/2019</a:t>
            </a:fld>
            <a:endParaRPr lang="en-GB"/>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1F0A6FE-59C0-4FFB-B647-7A41C3E77A64}"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6F6CC77-D4BB-4D68-9E68-B0A46F796F91}" type="datetimeFigureOut">
              <a:rPr lang="en-GB" smtClean="0"/>
              <a:t>20/06/2019</a:t>
            </a:fld>
            <a:endParaRPr lang="en-GB"/>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GB"/>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1F0A6FE-59C0-4FFB-B647-7A41C3E77A64}"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7784" y="533400"/>
            <a:ext cx="6048672" cy="2868168"/>
          </a:xfrm>
        </p:spPr>
        <p:txBody>
          <a:bodyPr/>
          <a:lstStyle/>
          <a:p>
            <a:pPr algn="ctr"/>
            <a:r>
              <a:rPr lang="en-GB" sz="3200" dirty="0" err="1" smtClean="0"/>
              <a:t>Jewelry</a:t>
            </a:r>
            <a:r>
              <a:rPr lang="en-GB" sz="3200" dirty="0" smtClean="0"/>
              <a:t> </a:t>
            </a:r>
            <a:r>
              <a:rPr lang="en-GB" sz="3200" dirty="0" smtClean="0"/>
              <a:t>Company</a:t>
            </a:r>
            <a:br>
              <a:rPr lang="en-GB" sz="3200" dirty="0" smtClean="0"/>
            </a:br>
            <a:r>
              <a:rPr lang="en-GB" sz="3200" dirty="0" smtClean="0">
                <a:solidFill>
                  <a:schemeClr val="tx1"/>
                </a:solidFill>
              </a:rPr>
              <a:t>Report </a:t>
            </a:r>
            <a:r>
              <a:rPr lang="en-GB" sz="3200" dirty="0">
                <a:solidFill>
                  <a:schemeClr val="tx1"/>
                </a:solidFill>
              </a:rPr>
              <a:t>On Employee Turnover </a:t>
            </a:r>
            <a:r>
              <a:rPr lang="en-GB" sz="4400" dirty="0">
                <a:solidFill>
                  <a:schemeClr val="tx1"/>
                </a:solidFill>
              </a:rPr>
              <a:t/>
            </a:r>
            <a:br>
              <a:rPr lang="en-GB" sz="4400" dirty="0">
                <a:solidFill>
                  <a:schemeClr val="tx1"/>
                </a:solidFill>
              </a:rPr>
            </a:br>
            <a:r>
              <a:rPr lang="en-GB" dirty="0" smtClean="0"/>
              <a:t> </a:t>
            </a:r>
            <a:endParaRPr lang="en-GB" dirty="0"/>
          </a:p>
        </p:txBody>
      </p:sp>
      <p:sp>
        <p:nvSpPr>
          <p:cNvPr id="3" name="Subtitle 2"/>
          <p:cNvSpPr>
            <a:spLocks noGrp="1"/>
          </p:cNvSpPr>
          <p:nvPr>
            <p:ph type="subTitle" idx="1"/>
          </p:nvPr>
        </p:nvSpPr>
        <p:spPr/>
        <p:txBody>
          <a:bodyPr>
            <a:normAutofit fontScale="92500" lnSpcReduction="10000"/>
          </a:bodyPr>
          <a:lstStyle/>
          <a:p>
            <a:pPr algn="ctr"/>
            <a:r>
              <a:rPr lang="en-GB" sz="4000" dirty="0" smtClean="0">
                <a:solidFill>
                  <a:schemeClr val="tx1"/>
                </a:solidFill>
              </a:rPr>
              <a:t>Name</a:t>
            </a:r>
          </a:p>
          <a:p>
            <a:pPr algn="ctr"/>
            <a:r>
              <a:rPr lang="en-GB" sz="4000" dirty="0" smtClean="0">
                <a:solidFill>
                  <a:schemeClr val="tx1"/>
                </a:solidFill>
              </a:rPr>
              <a:t>Institution of Affiliation </a:t>
            </a:r>
            <a:endParaRPr lang="en-GB" sz="4000" dirty="0">
              <a:solidFill>
                <a:schemeClr val="tx1"/>
              </a:solidFill>
            </a:endParaRPr>
          </a:p>
        </p:txBody>
      </p:sp>
    </p:spTree>
    <p:extLst>
      <p:ext uri="{BB962C8B-B14F-4D97-AF65-F5344CB8AC3E}">
        <p14:creationId xmlns:p14="http://schemas.microsoft.com/office/powerpoint/2010/main" val="1453704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Introduction </a:t>
            </a:r>
            <a:endParaRPr lang="en-GB" dirty="0"/>
          </a:p>
        </p:txBody>
      </p:sp>
      <p:sp>
        <p:nvSpPr>
          <p:cNvPr id="3" name="Content Placeholder 2"/>
          <p:cNvSpPr>
            <a:spLocks noGrp="1"/>
          </p:cNvSpPr>
          <p:nvPr>
            <p:ph idx="1"/>
          </p:nvPr>
        </p:nvSpPr>
        <p:spPr/>
        <p:txBody>
          <a:bodyPr>
            <a:normAutofit/>
          </a:bodyPr>
          <a:lstStyle/>
          <a:p>
            <a:r>
              <a:rPr lang="en-GB" dirty="0" err="1" smtClean="0"/>
              <a:t>Jewelry</a:t>
            </a:r>
            <a:r>
              <a:rPr lang="en-GB" dirty="0" smtClean="0"/>
              <a:t> Company has been constantly hiring employees in the past 2 years</a:t>
            </a:r>
          </a:p>
          <a:p>
            <a:r>
              <a:rPr lang="en-GB" dirty="0" smtClean="0"/>
              <a:t>However, firm does not attain its staffing objective it has set</a:t>
            </a:r>
          </a:p>
          <a:p>
            <a:r>
              <a:rPr lang="en-GB" dirty="0" smtClean="0"/>
              <a:t>The company’s turnover rate was at 38% last year</a:t>
            </a:r>
          </a:p>
          <a:p>
            <a:r>
              <a:rPr lang="en-GB" dirty="0"/>
              <a:t>H</a:t>
            </a:r>
            <a:r>
              <a:rPr lang="en-GB" dirty="0" smtClean="0"/>
              <a:t>igh rates of employee turnover adversely impact the frim; they increase cost in time and money </a:t>
            </a:r>
            <a:endParaRPr lang="en-GB" dirty="0"/>
          </a:p>
        </p:txBody>
      </p:sp>
    </p:spTree>
    <p:extLst>
      <p:ext uri="{BB962C8B-B14F-4D97-AF65-F5344CB8AC3E}">
        <p14:creationId xmlns:p14="http://schemas.microsoft.com/office/powerpoint/2010/main" val="2441984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Causes of Employee Turnover</a:t>
            </a:r>
            <a:endParaRPr lang="en-GB" dirty="0"/>
          </a:p>
        </p:txBody>
      </p:sp>
      <p:sp>
        <p:nvSpPr>
          <p:cNvPr id="3" name="Content Placeholder 2"/>
          <p:cNvSpPr>
            <a:spLocks noGrp="1"/>
          </p:cNvSpPr>
          <p:nvPr>
            <p:ph idx="1"/>
          </p:nvPr>
        </p:nvSpPr>
        <p:spPr/>
        <p:txBody>
          <a:bodyPr/>
          <a:lstStyle/>
          <a:p>
            <a:r>
              <a:rPr lang="en-GB" dirty="0" smtClean="0"/>
              <a:t>Lack of development and growth opportunities</a:t>
            </a:r>
          </a:p>
          <a:p>
            <a:r>
              <a:rPr lang="en-GB" dirty="0" smtClean="0"/>
              <a:t>Lack of Recognition and Feedback</a:t>
            </a:r>
          </a:p>
          <a:p>
            <a:r>
              <a:rPr lang="en-GB" dirty="0"/>
              <a:t>Poor working environment or organizational culture</a:t>
            </a:r>
          </a:p>
          <a:p>
            <a:r>
              <a:rPr lang="en-GB" dirty="0" smtClean="0"/>
              <a:t>Poor Recruiting strategies </a:t>
            </a:r>
            <a:endParaRPr lang="en-GB" dirty="0"/>
          </a:p>
        </p:txBody>
      </p:sp>
    </p:spTree>
    <p:extLst>
      <p:ext uri="{BB962C8B-B14F-4D97-AF65-F5344CB8AC3E}">
        <p14:creationId xmlns:p14="http://schemas.microsoft.com/office/powerpoint/2010/main" val="216391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Impacts of High employee Turnover</a:t>
            </a:r>
            <a:endParaRPr lang="en-GB" dirty="0"/>
          </a:p>
        </p:txBody>
      </p:sp>
      <p:sp>
        <p:nvSpPr>
          <p:cNvPr id="3" name="Content Placeholder 2"/>
          <p:cNvSpPr>
            <a:spLocks noGrp="1"/>
          </p:cNvSpPr>
          <p:nvPr>
            <p:ph idx="1"/>
          </p:nvPr>
        </p:nvSpPr>
        <p:spPr/>
        <p:txBody>
          <a:bodyPr/>
          <a:lstStyle/>
          <a:p>
            <a:r>
              <a:rPr lang="en-GB" dirty="0" smtClean="0"/>
              <a:t>Reduces company revenue and profits</a:t>
            </a:r>
          </a:p>
          <a:p>
            <a:pPr lvl="1"/>
            <a:r>
              <a:rPr lang="en-GB" dirty="0" smtClean="0"/>
              <a:t>costs in hiring, </a:t>
            </a:r>
          </a:p>
          <a:p>
            <a:pPr lvl="1"/>
            <a:r>
              <a:rPr lang="en-GB" dirty="0" smtClean="0"/>
              <a:t>training labour, </a:t>
            </a:r>
          </a:p>
          <a:p>
            <a:pPr lvl="1"/>
            <a:r>
              <a:rPr lang="en-GB" dirty="0" smtClean="0"/>
              <a:t>lost productivity and sales</a:t>
            </a:r>
          </a:p>
          <a:p>
            <a:r>
              <a:rPr lang="en-GB" dirty="0" smtClean="0"/>
              <a:t>Reduced Morale in the work place</a:t>
            </a:r>
          </a:p>
          <a:p>
            <a:pPr lvl="1"/>
            <a:r>
              <a:rPr lang="en-GB" dirty="0"/>
              <a:t>overworking of workers due to increased responsibilities and workloads</a:t>
            </a:r>
            <a:endParaRPr lang="en-GB" dirty="0" smtClean="0"/>
          </a:p>
          <a:p>
            <a:r>
              <a:rPr lang="en-GB" dirty="0" smtClean="0"/>
              <a:t>Deteriorating services or Product Quality</a:t>
            </a:r>
            <a:endParaRPr lang="en-GB" dirty="0"/>
          </a:p>
        </p:txBody>
      </p:sp>
    </p:spTree>
    <p:extLst>
      <p:ext uri="{BB962C8B-B14F-4D97-AF65-F5344CB8AC3E}">
        <p14:creationId xmlns:p14="http://schemas.microsoft.com/office/powerpoint/2010/main" val="1997412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What makes high employee Turnover expensive</a:t>
            </a:r>
            <a:endParaRPr lang="en-GB" dirty="0"/>
          </a:p>
        </p:txBody>
      </p:sp>
      <p:sp>
        <p:nvSpPr>
          <p:cNvPr id="3" name="Content Placeholder 2"/>
          <p:cNvSpPr>
            <a:spLocks noGrp="1"/>
          </p:cNvSpPr>
          <p:nvPr>
            <p:ph idx="1"/>
          </p:nvPr>
        </p:nvSpPr>
        <p:spPr/>
        <p:txBody>
          <a:bodyPr/>
          <a:lstStyle/>
          <a:p>
            <a:r>
              <a:rPr lang="en-GB" dirty="0" smtClean="0"/>
              <a:t>Cost of Recruitment </a:t>
            </a:r>
          </a:p>
          <a:p>
            <a:pPr lvl="1"/>
            <a:r>
              <a:rPr lang="en-GB" dirty="0"/>
              <a:t>firm to pay for sponsor events, create partnership, pay for listing of jobs as well as provide referral </a:t>
            </a:r>
            <a:r>
              <a:rPr lang="en-GB" dirty="0" smtClean="0"/>
              <a:t>bonuses</a:t>
            </a:r>
          </a:p>
          <a:p>
            <a:pPr lvl="1"/>
            <a:r>
              <a:rPr lang="en-GB" dirty="0"/>
              <a:t>Other factors </a:t>
            </a:r>
            <a:r>
              <a:rPr lang="en-GB" dirty="0" smtClean="0"/>
              <a:t>increasing </a:t>
            </a:r>
            <a:r>
              <a:rPr lang="en-GB" dirty="0"/>
              <a:t>costs include background checks, assessment tests and travel expenses</a:t>
            </a:r>
            <a:endParaRPr lang="en-GB" dirty="0" smtClean="0"/>
          </a:p>
          <a:p>
            <a:r>
              <a:rPr lang="en-GB" dirty="0" smtClean="0"/>
              <a:t>Training and on boarding Costs</a:t>
            </a:r>
          </a:p>
          <a:p>
            <a:pPr lvl="1"/>
            <a:r>
              <a:rPr lang="en-GB" dirty="0" smtClean="0"/>
              <a:t>Firms have </a:t>
            </a:r>
            <a:r>
              <a:rPr lang="en-GB" dirty="0"/>
              <a:t>to train and orient the employee to ensure that he or she fits in the position</a:t>
            </a:r>
          </a:p>
        </p:txBody>
      </p:sp>
    </p:spTree>
    <p:extLst>
      <p:ext uri="{BB962C8B-B14F-4D97-AF65-F5344CB8AC3E}">
        <p14:creationId xmlns:p14="http://schemas.microsoft.com/office/powerpoint/2010/main" val="3496722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Preventing employee turnover and employee’s morale</a:t>
            </a:r>
            <a:endParaRPr lang="en-GB" dirty="0"/>
          </a:p>
        </p:txBody>
      </p:sp>
      <p:sp>
        <p:nvSpPr>
          <p:cNvPr id="3" name="Content Placeholder 2"/>
          <p:cNvSpPr>
            <a:spLocks noGrp="1"/>
          </p:cNvSpPr>
          <p:nvPr>
            <p:ph idx="1"/>
          </p:nvPr>
        </p:nvSpPr>
        <p:spPr/>
        <p:txBody>
          <a:bodyPr>
            <a:normAutofit/>
          </a:bodyPr>
          <a:lstStyle/>
          <a:p>
            <a:r>
              <a:rPr lang="en-GB" dirty="0" smtClean="0"/>
              <a:t>Low morale causes low productivity, high employee turnoffs and lack of cooperation (Branham, 2012)</a:t>
            </a:r>
          </a:p>
          <a:p>
            <a:r>
              <a:rPr lang="en-GB" dirty="0"/>
              <a:t>Effective measuring of employees’ morale includes:</a:t>
            </a:r>
          </a:p>
          <a:p>
            <a:pPr lvl="1"/>
            <a:r>
              <a:rPr lang="en-GB" dirty="0" smtClean="0"/>
              <a:t>Informal engagement with employees </a:t>
            </a:r>
          </a:p>
          <a:p>
            <a:pPr lvl="1"/>
            <a:r>
              <a:rPr lang="en-GB" dirty="0" smtClean="0"/>
              <a:t>Employing surveys that point out problems in vast firms</a:t>
            </a:r>
          </a:p>
          <a:p>
            <a:pPr lvl="1"/>
            <a:r>
              <a:rPr lang="en-GB" dirty="0"/>
              <a:t>Setting up suggestion boxes </a:t>
            </a:r>
          </a:p>
          <a:p>
            <a:pPr lvl="1"/>
            <a:r>
              <a:rPr lang="en-GB" dirty="0"/>
              <a:t>Promoting open communication between employees and leaders </a:t>
            </a:r>
          </a:p>
          <a:p>
            <a:pPr lvl="1"/>
            <a:endParaRPr lang="en-GB" dirty="0" smtClean="0"/>
          </a:p>
          <a:p>
            <a:pPr lvl="1"/>
            <a:endParaRPr lang="en-GB" dirty="0"/>
          </a:p>
        </p:txBody>
      </p:sp>
    </p:spTree>
    <p:extLst>
      <p:ext uri="{BB962C8B-B14F-4D97-AF65-F5344CB8AC3E}">
        <p14:creationId xmlns:p14="http://schemas.microsoft.com/office/powerpoint/2010/main" val="12542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How HR reduces employee Turnover</a:t>
            </a:r>
            <a:endParaRPr lang="en-GB" dirty="0"/>
          </a:p>
        </p:txBody>
      </p:sp>
      <p:sp>
        <p:nvSpPr>
          <p:cNvPr id="3" name="Content Placeholder 2"/>
          <p:cNvSpPr>
            <a:spLocks noGrp="1"/>
          </p:cNvSpPr>
          <p:nvPr>
            <p:ph idx="1"/>
          </p:nvPr>
        </p:nvSpPr>
        <p:spPr/>
        <p:txBody>
          <a:bodyPr/>
          <a:lstStyle/>
          <a:p>
            <a:r>
              <a:rPr lang="en-GB" dirty="0" smtClean="0"/>
              <a:t>Hiring the Right People</a:t>
            </a:r>
          </a:p>
          <a:p>
            <a:pPr lvl="1"/>
            <a:r>
              <a:rPr lang="en-GB" dirty="0" smtClean="0"/>
              <a:t>Increases happiness and job satisfaction </a:t>
            </a:r>
          </a:p>
          <a:p>
            <a:r>
              <a:rPr lang="en-GB" dirty="0"/>
              <a:t>Show a career </a:t>
            </a:r>
            <a:r>
              <a:rPr lang="en-GB" dirty="0" smtClean="0"/>
              <a:t>path</a:t>
            </a:r>
          </a:p>
          <a:p>
            <a:pPr lvl="1"/>
            <a:r>
              <a:rPr lang="en-GB" dirty="0" smtClean="0"/>
              <a:t>Creates a sense of direction and purpose</a:t>
            </a:r>
            <a:endParaRPr lang="en-GB" dirty="0"/>
          </a:p>
          <a:p>
            <a:r>
              <a:rPr lang="en-GB" dirty="0" smtClean="0"/>
              <a:t>Creating flexible working schedules</a:t>
            </a:r>
          </a:p>
          <a:p>
            <a:pPr lvl="1"/>
            <a:r>
              <a:rPr lang="en-GB" dirty="0" smtClean="0"/>
              <a:t>Enhances balanced life between work and family</a:t>
            </a:r>
          </a:p>
          <a:p>
            <a:r>
              <a:rPr lang="en-GB" dirty="0" smtClean="0"/>
              <a:t>Offering better compensation and pay</a:t>
            </a:r>
          </a:p>
          <a:p>
            <a:endParaRPr lang="en-GB" dirty="0"/>
          </a:p>
        </p:txBody>
      </p:sp>
    </p:spTree>
    <p:extLst>
      <p:ext uri="{BB962C8B-B14F-4D97-AF65-F5344CB8AC3E}">
        <p14:creationId xmlns:p14="http://schemas.microsoft.com/office/powerpoint/2010/main" val="3092513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cap="none" dirty="0" smtClean="0"/>
              <a:t>References</a:t>
            </a:r>
            <a:r>
              <a:rPr lang="en-GB" dirty="0" smtClean="0"/>
              <a:t> </a:t>
            </a:r>
            <a:endParaRPr lang="en-GB" dirty="0"/>
          </a:p>
        </p:txBody>
      </p:sp>
      <p:sp>
        <p:nvSpPr>
          <p:cNvPr id="3" name="Content Placeholder 2"/>
          <p:cNvSpPr>
            <a:spLocks noGrp="1"/>
          </p:cNvSpPr>
          <p:nvPr>
            <p:ph idx="1"/>
          </p:nvPr>
        </p:nvSpPr>
        <p:spPr/>
        <p:txBody>
          <a:bodyPr>
            <a:normAutofit/>
          </a:bodyPr>
          <a:lstStyle/>
          <a:p>
            <a:r>
              <a:rPr lang="en-GB" dirty="0" smtClean="0"/>
              <a:t>Allen, D. G., &amp; Bryant, P. C. (2012). Managing 	employee turnover: Dispelling myths and 	fostering evidence-based retention 	strategies. 	New York: Business Expert 	Press.</a:t>
            </a:r>
          </a:p>
          <a:p>
            <a:r>
              <a:rPr lang="en-GB" dirty="0" smtClean="0"/>
              <a:t>Branham, L. (2012). The 7 Hidden Reasons 	Employees Leave: How to Recognize the 	Subtle Signs and Act Before It's Too Late.</a:t>
            </a:r>
          </a:p>
          <a:p>
            <a:r>
              <a:rPr lang="en-GB" dirty="0" smtClean="0"/>
              <a:t>Lloyd, H. C. (2017). Employee </a:t>
            </a:r>
            <a:r>
              <a:rPr lang="en-GB" smtClean="0"/>
              <a:t>Retention 	Rules</a:t>
            </a:r>
            <a:r>
              <a:rPr lang="en-GB" dirty="0" smtClean="0"/>
              <a:t>!: 	52 Ways to Reduce </a:t>
            </a:r>
            <a:r>
              <a:rPr lang="en-GB" smtClean="0"/>
              <a:t>Employee 	Turnover</a:t>
            </a:r>
            <a:r>
              <a:rPr lang="en-GB" dirty="0" smtClean="0"/>
              <a:t>. 	Brigantine Media.</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652105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35</TotalTime>
  <Words>1239</Words>
  <Application>Microsoft Office PowerPoint</Application>
  <PresentationFormat>On-screen Show (4:3)</PresentationFormat>
  <Paragraphs>100</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Trebuchet MS</vt:lpstr>
      <vt:lpstr>Wingdings</vt:lpstr>
      <vt:lpstr>Wingdings 2</vt:lpstr>
      <vt:lpstr>Opulent</vt:lpstr>
      <vt:lpstr>Jewelry Company Report On Employee Turnover   </vt:lpstr>
      <vt:lpstr>Introduction </vt:lpstr>
      <vt:lpstr>Causes of Employee Turnover</vt:lpstr>
      <vt:lpstr>Impacts of High employee Turnover</vt:lpstr>
      <vt:lpstr>What makes high employee Turnover expensive</vt:lpstr>
      <vt:lpstr>Preventing employee turnover and employee’s morale</vt:lpstr>
      <vt:lpstr>How HR reduces employee Turnover</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Jewelry Company</dc:title>
  <dc:creator>Windows User</dc:creator>
  <cp:lastModifiedBy>Microsoft</cp:lastModifiedBy>
  <cp:revision>10</cp:revision>
  <dcterms:created xsi:type="dcterms:W3CDTF">2019-06-19T23:39:00Z</dcterms:created>
  <dcterms:modified xsi:type="dcterms:W3CDTF">2019-06-20T01:15:59Z</dcterms:modified>
</cp:coreProperties>
</file>